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7">
  <p:sldMasterIdLst>
    <p:sldMasterId id="2147484040" r:id="rId1"/>
  </p:sldMasterIdLst>
  <p:notesMasterIdLst>
    <p:notesMasterId r:id="rId17"/>
  </p:notesMasterIdLst>
  <p:sldIdLst>
    <p:sldId id="2248" r:id="rId2"/>
    <p:sldId id="2462" r:id="rId3"/>
    <p:sldId id="6774" r:id="rId4"/>
    <p:sldId id="6902" r:id="rId5"/>
    <p:sldId id="6903" r:id="rId6"/>
    <p:sldId id="6916" r:id="rId7"/>
    <p:sldId id="6920" r:id="rId8"/>
    <p:sldId id="6917" r:id="rId9"/>
    <p:sldId id="6918" r:id="rId10"/>
    <p:sldId id="6919" r:id="rId11"/>
    <p:sldId id="6904" r:id="rId12"/>
    <p:sldId id="6906" r:id="rId13"/>
    <p:sldId id="6907" r:id="rId14"/>
    <p:sldId id="6909" r:id="rId15"/>
    <p:sldId id="6908" r:id="rId16"/>
  </p:sldIdLst>
  <p:sldSz cx="9144000" cy="6858000" type="screen4x3"/>
  <p:notesSz cx="7102475" cy="102330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提纲" id="{61A3C44E-92D6-46EB-A1AC-09F30B6D5135}">
          <p14:sldIdLst>
            <p14:sldId id="2248"/>
            <p14:sldId id="2462"/>
            <p14:sldId id="6774"/>
            <p14:sldId id="6902"/>
            <p14:sldId id="6903"/>
            <p14:sldId id="6916"/>
            <p14:sldId id="6920"/>
            <p14:sldId id="6917"/>
            <p14:sldId id="6918"/>
            <p14:sldId id="6919"/>
            <p14:sldId id="6904"/>
            <p14:sldId id="6906"/>
            <p14:sldId id="6907"/>
            <p14:sldId id="6909"/>
            <p14:sldId id="69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尹 文波" initials="尹" lastIdx="1" clrIdx="0">
    <p:extLst>
      <p:ext uri="{19B8F6BF-5375-455C-9EA6-DF929625EA0E}">
        <p15:presenceInfo xmlns:p15="http://schemas.microsoft.com/office/powerpoint/2012/main" userId="7219ddfe7c57d0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3" autoAdjust="0"/>
    <p:restoredTop sz="86871" autoAdjust="0"/>
  </p:normalViewPr>
  <p:slideViewPr>
    <p:cSldViewPr>
      <p:cViewPr varScale="1">
        <p:scale>
          <a:sx n="93" d="100"/>
          <a:sy n="93" d="100"/>
        </p:scale>
        <p:origin x="13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ED75E01-0EF1-48C2-A225-423E6166D74A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7027C812-51A0-4146-959B-26F7A04B2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254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ssing-semester-cn.github.io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issing.csail.mit.edu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6763"/>
            <a:ext cx="5118100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570">
              <a:defRPr/>
            </a:pPr>
            <a:endParaRPr lang="zh-CN" altLang="zh-CN" sz="1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7C812-51A0-4146-959B-26F7A04B258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065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highlight>
                  <a:srgbClr val="FFFF00"/>
                </a:highlight>
                <a:hlinkClick r:id="rId3"/>
              </a:rPr>
              <a:t>计算机教育中缺失的一课 </a:t>
            </a:r>
            <a:r>
              <a:rPr lang="en-US" altLang="zh-CN" dirty="0">
                <a:highlight>
                  <a:srgbClr val="FFFF00"/>
                </a:highlight>
                <a:hlinkClick r:id="rId3"/>
              </a:rPr>
              <a:t>· the missing semester of your cs education (missing-semester-cn.github.io)</a:t>
            </a:r>
            <a:r>
              <a:rPr lang="en-US" altLang="zh-CN" dirty="0">
                <a:highlight>
                  <a:srgbClr val="FFFF00"/>
                </a:highlight>
              </a:rPr>
              <a:t> </a:t>
            </a:r>
          </a:p>
          <a:p>
            <a:r>
              <a:rPr lang="en-US" altLang="zh-CN" dirty="0">
                <a:hlinkClick r:id="rId4"/>
              </a:rPr>
              <a:t>The Missing Semester of Your CS Education (mit.edu)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7C812-51A0-4146-959B-26F7A04B258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675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7C812-51A0-4146-959B-26F7A04B258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55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7C812-51A0-4146-959B-26F7A04B258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283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zh-CN" altLang="zh-CN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2400">
                <a:latin typeface="Times New Roman" pitchFamily="18" charset="0"/>
                <a:ea typeface="宋体" pitchFamily="2" charset="-122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</p:grp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525738E0-514B-4B27-865A-11992516E93C}" type="datetime4">
              <a:rPr lang="en-US" altLang="zh-CN" smtClean="0"/>
              <a:t>September 20, 2024</a:t>
            </a:fld>
            <a:endParaRPr lang="zh-CN" alt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9DFEEC-E358-4914-BDD4-EE95DB6063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5060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5775" y="1109710"/>
            <a:ext cx="8286750" cy="491009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288036" indent="-137160">
              <a:buFont typeface="Arial" panose="020B0604020202020204" pitchFamily="34" charset="0"/>
              <a:buChar char="•"/>
              <a:defRPr sz="1500"/>
            </a:lvl2pPr>
            <a:lvl3pPr marL="425196" indent="-137160">
              <a:buFont typeface="Arial" panose="020B0604020202020204" pitchFamily="34" charset="0"/>
              <a:buChar char="•"/>
              <a:defRPr sz="1500"/>
            </a:lvl3pPr>
            <a:lvl4pPr marL="562356" indent="-137160">
              <a:buFont typeface="Arial" panose="020B0604020202020204" pitchFamily="34" charset="0"/>
              <a:buChar char="•"/>
              <a:defRPr sz="1500"/>
            </a:lvl4pPr>
            <a:lvl5pPr marL="699516" indent="-137160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723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5775" y="1109710"/>
            <a:ext cx="8286750" cy="491009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288036" indent="-137160">
              <a:buFont typeface="Arial" panose="020B0604020202020204" pitchFamily="34" charset="0"/>
              <a:buChar char="•"/>
              <a:defRPr sz="1500"/>
            </a:lvl2pPr>
            <a:lvl3pPr marL="425196" indent="-137160">
              <a:buFont typeface="Arial" panose="020B0604020202020204" pitchFamily="34" charset="0"/>
              <a:buChar char="•"/>
              <a:defRPr sz="1500"/>
            </a:lvl3pPr>
            <a:lvl4pPr marL="562356" indent="-137160">
              <a:buFont typeface="Arial" panose="020B0604020202020204" pitchFamily="34" charset="0"/>
              <a:buChar char="•"/>
              <a:defRPr sz="1500"/>
            </a:lvl4pPr>
            <a:lvl5pPr marL="699516" indent="-137160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67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5775" y="1109710"/>
            <a:ext cx="8286750" cy="491009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288036" indent="-137160">
              <a:buFont typeface="Arial" panose="020B0604020202020204" pitchFamily="34" charset="0"/>
              <a:buChar char="•"/>
              <a:defRPr sz="1500"/>
            </a:lvl2pPr>
            <a:lvl3pPr marL="425196" indent="-137160">
              <a:buFont typeface="Arial" panose="020B0604020202020204" pitchFamily="34" charset="0"/>
              <a:buChar char="•"/>
              <a:defRPr sz="1500"/>
            </a:lvl3pPr>
            <a:lvl4pPr marL="562356" indent="-137160">
              <a:buFont typeface="Arial" panose="020B0604020202020204" pitchFamily="34" charset="0"/>
              <a:buChar char="•"/>
              <a:defRPr sz="1500"/>
            </a:lvl4pPr>
            <a:lvl5pPr marL="699516" indent="-137160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865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5775" y="1109710"/>
            <a:ext cx="8286750" cy="491009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288036" indent="-137160">
              <a:buFont typeface="Arial" panose="020B0604020202020204" pitchFamily="34" charset="0"/>
              <a:buChar char="•"/>
              <a:defRPr sz="1500"/>
            </a:lvl2pPr>
            <a:lvl3pPr marL="425196" indent="-137160">
              <a:buFont typeface="Arial" panose="020B0604020202020204" pitchFamily="34" charset="0"/>
              <a:buChar char="•"/>
              <a:defRPr sz="1500"/>
            </a:lvl3pPr>
            <a:lvl4pPr marL="562356" indent="-137160">
              <a:buFont typeface="Arial" panose="020B0604020202020204" pitchFamily="34" charset="0"/>
              <a:buChar char="•"/>
              <a:defRPr sz="1500"/>
            </a:lvl4pPr>
            <a:lvl5pPr marL="699516" indent="-137160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586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5775" y="1109710"/>
            <a:ext cx="8286750" cy="491009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288036" indent="-137160">
              <a:buFont typeface="Arial" panose="020B0604020202020204" pitchFamily="34" charset="0"/>
              <a:buChar char="•"/>
              <a:defRPr sz="1500"/>
            </a:lvl2pPr>
            <a:lvl3pPr marL="425196" indent="-137160">
              <a:buFont typeface="Arial" panose="020B0604020202020204" pitchFamily="34" charset="0"/>
              <a:buChar char="•"/>
              <a:defRPr sz="1500"/>
            </a:lvl3pPr>
            <a:lvl4pPr marL="562356" indent="-137160">
              <a:buFont typeface="Arial" panose="020B0604020202020204" pitchFamily="34" charset="0"/>
              <a:buChar char="•"/>
              <a:defRPr sz="1500"/>
            </a:lvl4pPr>
            <a:lvl5pPr marL="699516" indent="-137160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271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 flipV="1">
            <a:off x="-103517" y="18931"/>
            <a:ext cx="9193602" cy="7445190"/>
          </a:xfrm>
          <a:prstGeom prst="rect">
            <a:avLst/>
          </a:prstGeom>
          <a:gradFill flip="none" rotWithShape="1">
            <a:gsLst>
              <a:gs pos="100000">
                <a:srgbClr val="EBF2FA">
                  <a:alpha val="50000"/>
                </a:srgbClr>
              </a:gs>
              <a:gs pos="0">
                <a:srgbClr val="F6F8FC"/>
              </a:gs>
            </a:gsLst>
            <a:lin ang="10200000" scaled="0"/>
            <a:tileRect/>
          </a:gradFill>
          <a:ln w="22225">
            <a:gradFill flip="none" rotWithShape="1">
              <a:gsLst>
                <a:gs pos="0">
                  <a:srgbClr val="AEDBFC"/>
                </a:gs>
                <a:gs pos="100000">
                  <a:srgbClr val="044170">
                    <a:alpha val="20000"/>
                  </a:srgbClr>
                </a:gs>
              </a:gsLst>
              <a:lin ang="19200000" scaled="0"/>
              <a:tileRect/>
            </a:gra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15" name="组合 14"/>
          <p:cNvGrpSpPr/>
          <p:nvPr userDrawn="1"/>
        </p:nvGrpSpPr>
        <p:grpSpPr>
          <a:xfrm flipV="1">
            <a:off x="1936532" y="6734663"/>
            <a:ext cx="5822835" cy="128556"/>
            <a:chOff x="650211" y="1051965"/>
            <a:chExt cx="7649903" cy="143109"/>
          </a:xfrm>
        </p:grpSpPr>
        <p:grpSp>
          <p:nvGrpSpPr>
            <p:cNvPr id="16" name="组合 15"/>
            <p:cNvGrpSpPr/>
            <p:nvPr userDrawn="1"/>
          </p:nvGrpSpPr>
          <p:grpSpPr>
            <a:xfrm>
              <a:off x="650211" y="1056340"/>
              <a:ext cx="7649903" cy="138734"/>
              <a:chOff x="647363" y="1537487"/>
              <a:chExt cx="7649903" cy="178652"/>
            </a:xfrm>
          </p:grpSpPr>
          <p:sp>
            <p:nvSpPr>
              <p:cNvPr id="20" name="任意多边形: 形状 19"/>
              <p:cNvSpPr/>
              <p:nvPr userDrawn="1"/>
            </p:nvSpPr>
            <p:spPr>
              <a:xfrm>
                <a:off x="647363" y="1537487"/>
                <a:ext cx="3835625" cy="178025"/>
              </a:xfrm>
              <a:custGeom>
                <a:avLst/>
                <a:gdLst>
                  <a:gd name="connsiteX0" fmla="*/ 0 w 3835625"/>
                  <a:gd name="connsiteY0" fmla="*/ 0 h 178025"/>
                  <a:gd name="connsiteX1" fmla="*/ 2112021 w 3835625"/>
                  <a:gd name="connsiteY1" fmla="*/ 0 h 178025"/>
                  <a:gd name="connsiteX2" fmla="*/ 2314322 w 3835625"/>
                  <a:gd name="connsiteY2" fmla="*/ 178025 h 178025"/>
                  <a:gd name="connsiteX3" fmla="*/ 2411426 w 3835625"/>
                  <a:gd name="connsiteY3" fmla="*/ 178025 h 178025"/>
                  <a:gd name="connsiteX4" fmla="*/ 2451887 w 3835625"/>
                  <a:gd name="connsiteY4" fmla="*/ 137564 h 178025"/>
                  <a:gd name="connsiteX5" fmla="*/ 3835625 w 3835625"/>
                  <a:gd name="connsiteY5" fmla="*/ 137564 h 178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5625" h="178025">
                    <a:moveTo>
                      <a:pt x="0" y="0"/>
                    </a:moveTo>
                    <a:lnTo>
                      <a:pt x="2112021" y="0"/>
                    </a:lnTo>
                    <a:lnTo>
                      <a:pt x="2314322" y="178025"/>
                    </a:lnTo>
                    <a:lnTo>
                      <a:pt x="2411426" y="178025"/>
                    </a:lnTo>
                    <a:lnTo>
                      <a:pt x="2451887" y="137564"/>
                    </a:lnTo>
                    <a:lnTo>
                      <a:pt x="3835625" y="137564"/>
                    </a:lnTo>
                  </a:path>
                </a:pathLst>
              </a:custGeom>
              <a:noFill/>
              <a:ln>
                <a:solidFill>
                  <a:srgbClr val="0C67AC"/>
                </a:solidFill>
                <a:head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1" name="任意多边形: 形状 20"/>
              <p:cNvSpPr/>
              <p:nvPr userDrawn="1"/>
            </p:nvSpPr>
            <p:spPr>
              <a:xfrm flipH="1">
                <a:off x="4461641" y="1538114"/>
                <a:ext cx="3835625" cy="178025"/>
              </a:xfrm>
              <a:custGeom>
                <a:avLst/>
                <a:gdLst>
                  <a:gd name="connsiteX0" fmla="*/ 0 w 3835625"/>
                  <a:gd name="connsiteY0" fmla="*/ 0 h 178025"/>
                  <a:gd name="connsiteX1" fmla="*/ 2112021 w 3835625"/>
                  <a:gd name="connsiteY1" fmla="*/ 0 h 178025"/>
                  <a:gd name="connsiteX2" fmla="*/ 2314322 w 3835625"/>
                  <a:gd name="connsiteY2" fmla="*/ 178025 h 178025"/>
                  <a:gd name="connsiteX3" fmla="*/ 2411426 w 3835625"/>
                  <a:gd name="connsiteY3" fmla="*/ 178025 h 178025"/>
                  <a:gd name="connsiteX4" fmla="*/ 2451887 w 3835625"/>
                  <a:gd name="connsiteY4" fmla="*/ 137564 h 178025"/>
                  <a:gd name="connsiteX5" fmla="*/ 3835625 w 3835625"/>
                  <a:gd name="connsiteY5" fmla="*/ 137564 h 178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5625" h="178025">
                    <a:moveTo>
                      <a:pt x="0" y="0"/>
                    </a:moveTo>
                    <a:lnTo>
                      <a:pt x="2112021" y="0"/>
                    </a:lnTo>
                    <a:lnTo>
                      <a:pt x="2314322" y="178025"/>
                    </a:lnTo>
                    <a:lnTo>
                      <a:pt x="2411426" y="178025"/>
                    </a:lnTo>
                    <a:lnTo>
                      <a:pt x="2451887" y="137564"/>
                    </a:lnTo>
                    <a:lnTo>
                      <a:pt x="3835625" y="137564"/>
                    </a:lnTo>
                  </a:path>
                </a:pathLst>
              </a:custGeom>
              <a:noFill/>
              <a:ln>
                <a:solidFill>
                  <a:srgbClr val="0C67AC"/>
                </a:solidFill>
                <a:head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cxnSp>
          <p:nvCxnSpPr>
            <p:cNvPr id="17" name="直接连接符 16"/>
            <p:cNvCxnSpPr/>
            <p:nvPr userDrawn="1"/>
          </p:nvCxnSpPr>
          <p:spPr>
            <a:xfrm flipV="1">
              <a:off x="2894593" y="1051965"/>
              <a:ext cx="3161138" cy="4376"/>
            </a:xfrm>
            <a:prstGeom prst="line">
              <a:avLst/>
            </a:prstGeom>
            <a:ln w="28575">
              <a:solidFill>
                <a:srgbClr val="0C6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 userDrawn="1"/>
          </p:nvCxnSpPr>
          <p:spPr>
            <a:xfrm>
              <a:off x="2798023" y="1078849"/>
              <a:ext cx="126247" cy="93227"/>
            </a:xfrm>
            <a:prstGeom prst="line">
              <a:avLst/>
            </a:prstGeom>
            <a:ln w="28575">
              <a:solidFill>
                <a:srgbClr val="0C6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 userDrawn="1"/>
          </p:nvCxnSpPr>
          <p:spPr>
            <a:xfrm flipV="1">
              <a:off x="6018983" y="1078849"/>
              <a:ext cx="126247" cy="93227"/>
            </a:xfrm>
            <a:prstGeom prst="line">
              <a:avLst/>
            </a:prstGeom>
            <a:ln w="28575">
              <a:solidFill>
                <a:srgbClr val="0C6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 userDrawn="1"/>
        </p:nvGrpSpPr>
        <p:grpSpPr>
          <a:xfrm flipH="1" flipV="1">
            <a:off x="1660583" y="0"/>
            <a:ext cx="5822835" cy="128556"/>
            <a:chOff x="650211" y="1051965"/>
            <a:chExt cx="7649903" cy="143109"/>
          </a:xfrm>
        </p:grpSpPr>
        <p:grpSp>
          <p:nvGrpSpPr>
            <p:cNvPr id="23" name="组合 22"/>
            <p:cNvGrpSpPr/>
            <p:nvPr userDrawn="1"/>
          </p:nvGrpSpPr>
          <p:grpSpPr>
            <a:xfrm>
              <a:off x="650211" y="1056340"/>
              <a:ext cx="7649903" cy="138734"/>
              <a:chOff x="647363" y="1537487"/>
              <a:chExt cx="7649903" cy="178652"/>
            </a:xfrm>
          </p:grpSpPr>
          <p:sp>
            <p:nvSpPr>
              <p:cNvPr id="27" name="任意多边形: 形状 26"/>
              <p:cNvSpPr/>
              <p:nvPr userDrawn="1"/>
            </p:nvSpPr>
            <p:spPr>
              <a:xfrm>
                <a:off x="647363" y="1537487"/>
                <a:ext cx="3835625" cy="178025"/>
              </a:xfrm>
              <a:custGeom>
                <a:avLst/>
                <a:gdLst>
                  <a:gd name="connsiteX0" fmla="*/ 0 w 3835625"/>
                  <a:gd name="connsiteY0" fmla="*/ 0 h 178025"/>
                  <a:gd name="connsiteX1" fmla="*/ 2112021 w 3835625"/>
                  <a:gd name="connsiteY1" fmla="*/ 0 h 178025"/>
                  <a:gd name="connsiteX2" fmla="*/ 2314322 w 3835625"/>
                  <a:gd name="connsiteY2" fmla="*/ 178025 h 178025"/>
                  <a:gd name="connsiteX3" fmla="*/ 2411426 w 3835625"/>
                  <a:gd name="connsiteY3" fmla="*/ 178025 h 178025"/>
                  <a:gd name="connsiteX4" fmla="*/ 2451887 w 3835625"/>
                  <a:gd name="connsiteY4" fmla="*/ 137564 h 178025"/>
                  <a:gd name="connsiteX5" fmla="*/ 3835625 w 3835625"/>
                  <a:gd name="connsiteY5" fmla="*/ 137564 h 178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5625" h="178025">
                    <a:moveTo>
                      <a:pt x="0" y="0"/>
                    </a:moveTo>
                    <a:lnTo>
                      <a:pt x="2112021" y="0"/>
                    </a:lnTo>
                    <a:lnTo>
                      <a:pt x="2314322" y="178025"/>
                    </a:lnTo>
                    <a:lnTo>
                      <a:pt x="2411426" y="178025"/>
                    </a:lnTo>
                    <a:lnTo>
                      <a:pt x="2451887" y="137564"/>
                    </a:lnTo>
                    <a:lnTo>
                      <a:pt x="3835625" y="137564"/>
                    </a:lnTo>
                  </a:path>
                </a:pathLst>
              </a:custGeom>
              <a:noFill/>
              <a:ln>
                <a:solidFill>
                  <a:srgbClr val="0C67AC"/>
                </a:solidFill>
                <a:head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8" name="任意多边形: 形状 27"/>
              <p:cNvSpPr/>
              <p:nvPr userDrawn="1"/>
            </p:nvSpPr>
            <p:spPr>
              <a:xfrm flipH="1">
                <a:off x="4461641" y="1538114"/>
                <a:ext cx="3835625" cy="178025"/>
              </a:xfrm>
              <a:custGeom>
                <a:avLst/>
                <a:gdLst>
                  <a:gd name="connsiteX0" fmla="*/ 0 w 3835625"/>
                  <a:gd name="connsiteY0" fmla="*/ 0 h 178025"/>
                  <a:gd name="connsiteX1" fmla="*/ 2112021 w 3835625"/>
                  <a:gd name="connsiteY1" fmla="*/ 0 h 178025"/>
                  <a:gd name="connsiteX2" fmla="*/ 2314322 w 3835625"/>
                  <a:gd name="connsiteY2" fmla="*/ 178025 h 178025"/>
                  <a:gd name="connsiteX3" fmla="*/ 2411426 w 3835625"/>
                  <a:gd name="connsiteY3" fmla="*/ 178025 h 178025"/>
                  <a:gd name="connsiteX4" fmla="*/ 2451887 w 3835625"/>
                  <a:gd name="connsiteY4" fmla="*/ 137564 h 178025"/>
                  <a:gd name="connsiteX5" fmla="*/ 3835625 w 3835625"/>
                  <a:gd name="connsiteY5" fmla="*/ 137564 h 178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5625" h="178025">
                    <a:moveTo>
                      <a:pt x="0" y="0"/>
                    </a:moveTo>
                    <a:lnTo>
                      <a:pt x="2112021" y="0"/>
                    </a:lnTo>
                    <a:lnTo>
                      <a:pt x="2314322" y="178025"/>
                    </a:lnTo>
                    <a:lnTo>
                      <a:pt x="2411426" y="178025"/>
                    </a:lnTo>
                    <a:lnTo>
                      <a:pt x="2451887" y="137564"/>
                    </a:lnTo>
                    <a:lnTo>
                      <a:pt x="3835625" y="137564"/>
                    </a:lnTo>
                  </a:path>
                </a:pathLst>
              </a:custGeom>
              <a:noFill/>
              <a:ln>
                <a:solidFill>
                  <a:srgbClr val="0C67AC"/>
                </a:solidFill>
                <a:head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cxnSp>
          <p:nvCxnSpPr>
            <p:cNvPr id="24" name="直接连接符 23"/>
            <p:cNvCxnSpPr/>
            <p:nvPr userDrawn="1"/>
          </p:nvCxnSpPr>
          <p:spPr>
            <a:xfrm flipV="1">
              <a:off x="2894593" y="1051965"/>
              <a:ext cx="3161138" cy="4376"/>
            </a:xfrm>
            <a:prstGeom prst="line">
              <a:avLst/>
            </a:prstGeom>
            <a:ln w="28575">
              <a:solidFill>
                <a:srgbClr val="0C6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 userDrawn="1"/>
          </p:nvCxnSpPr>
          <p:spPr>
            <a:xfrm>
              <a:off x="2798023" y="1078849"/>
              <a:ext cx="126247" cy="93227"/>
            </a:xfrm>
            <a:prstGeom prst="line">
              <a:avLst/>
            </a:prstGeom>
            <a:ln w="28575">
              <a:solidFill>
                <a:srgbClr val="0C6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 flipV="1">
              <a:off x="6018983" y="1078849"/>
              <a:ext cx="126247" cy="93227"/>
            </a:xfrm>
            <a:prstGeom prst="line">
              <a:avLst/>
            </a:prstGeom>
            <a:ln w="28575">
              <a:solidFill>
                <a:srgbClr val="0C6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7720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C3CA1-B04C-4C04-8D1E-77CF30B3E24E}" type="datetime1">
              <a:rPr lang="en-US" altLang="zh-CN" smtClean="0"/>
              <a:t>9/20/2024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A59F9-3CCC-4B0B-855C-A44C06AE2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7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7152"/>
            <a:ext cx="8233646" cy="4268337"/>
          </a:xfrm>
          <a:prstGeom prst="rect">
            <a:avLst/>
          </a:prstGeom>
        </p:spPr>
        <p:txBody>
          <a:bodyPr/>
          <a:lstStyle>
            <a:lvl1pPr marL="290513" indent="-290513" algn="l" rtl="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itchFamily="2" charset="2"/>
              <a:buBlip>
                <a:blip r:embed="rId2"/>
              </a:buBlip>
              <a:defRPr lang="en-US" sz="2200" b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>
              <a:lnSpc>
                <a:spcPct val="110000"/>
              </a:lnSpc>
              <a:defRPr sz="1600"/>
            </a:lvl2pPr>
            <a:lvl3pPr marL="682625" indent="-173038">
              <a:lnSpc>
                <a:spcPct val="110000"/>
              </a:lnSpc>
              <a:defRPr sz="1400"/>
            </a:lvl3pPr>
            <a:lvl4pPr marL="914400" indent="-173038">
              <a:lnSpc>
                <a:spcPct val="110000"/>
              </a:lnSpc>
              <a:buFont typeface="Arial" pitchFamily="34" charset="0"/>
              <a:buChar char="–"/>
              <a:defRPr sz="1400"/>
            </a:lvl4pPr>
            <a:lvl5pPr marL="1319213" indent="-3476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9551"/>
            <a:ext cx="8229600" cy="530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4"/>
            <a:ext cx="2058055" cy="2809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Embedded System Design Review 11-</a:t>
            </a:r>
            <a:fld id="{060BD193-E118-4B16-863C-C8C12C675E3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3124200" y="6579165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Copyright 2017 Xilinx</a:t>
            </a:r>
          </a:p>
        </p:txBody>
      </p:sp>
    </p:spTree>
    <p:extLst>
      <p:ext uri="{BB962C8B-B14F-4D97-AF65-F5344CB8AC3E}">
        <p14:creationId xmlns:p14="http://schemas.microsoft.com/office/powerpoint/2010/main" val="3292730090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974EF1F-28E2-46E1-8A56-BBE447A6674C}"/>
              </a:ext>
            </a:extLst>
          </p:cNvPr>
          <p:cNvCxnSpPr>
            <a:cxnSpLocks/>
          </p:cNvCxnSpPr>
          <p:nvPr userDrawn="1"/>
        </p:nvCxnSpPr>
        <p:spPr>
          <a:xfrm>
            <a:off x="389107" y="943580"/>
            <a:ext cx="8389133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F71D51F-85E7-49A7-95BA-ECE1AA577879}"/>
              </a:ext>
            </a:extLst>
          </p:cNvPr>
          <p:cNvGrpSpPr/>
          <p:nvPr userDrawn="1"/>
        </p:nvGrpSpPr>
        <p:grpSpPr>
          <a:xfrm rot="5400000">
            <a:off x="351949" y="29528"/>
            <a:ext cx="304800" cy="245745"/>
            <a:chOff x="0" y="440055"/>
            <a:chExt cx="407670" cy="409074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27A56ED9-A904-42F8-BD04-2131FE81539A}"/>
                </a:ext>
              </a:extLst>
            </p:cNvPr>
            <p:cNvSpPr/>
            <p:nvPr/>
          </p:nvSpPr>
          <p:spPr>
            <a:xfrm>
              <a:off x="45720" y="440055"/>
              <a:ext cx="361950" cy="4090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49ABB15-E739-44FB-85B9-90545F8DF67E}"/>
                </a:ext>
              </a:extLst>
            </p:cNvPr>
            <p:cNvSpPr/>
            <p:nvPr/>
          </p:nvSpPr>
          <p:spPr>
            <a:xfrm>
              <a:off x="0" y="440055"/>
              <a:ext cx="321945" cy="409074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1" name="标题 1">
            <a:extLst>
              <a:ext uri="{FF2B5EF4-FFF2-40B4-BE49-F238E27FC236}">
                <a16:creationId xmlns:a16="http://schemas.microsoft.com/office/drawing/2014/main" id="{1D0C0689-3F81-4B61-81A0-5E95ED7F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07" y="365126"/>
            <a:ext cx="7170798" cy="578454"/>
          </a:xfrm>
        </p:spPr>
        <p:txBody>
          <a:bodyPr lIns="0" rIns="0">
            <a:normAutofit/>
          </a:bodyPr>
          <a:lstStyle>
            <a:lvl1pPr>
              <a:lnSpc>
                <a:spcPct val="100000"/>
              </a:lnSpc>
              <a:defRPr sz="195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2" name="灯片编号占位符 5">
            <a:extLst>
              <a:ext uri="{FF2B5EF4-FFF2-40B4-BE49-F238E27FC236}">
                <a16:creationId xmlns:a16="http://schemas.microsoft.com/office/drawing/2014/main" id="{89CC42FF-8C6D-478B-94CF-16C20DB99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23653" y="6356351"/>
            <a:ext cx="29669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685800">
                <a:defRPr/>
              </a:p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8EB2A82-A755-46F1-97B8-45AB2D5226DC}"/>
              </a:ext>
            </a:extLst>
          </p:cNvPr>
          <p:cNvCxnSpPr/>
          <p:nvPr userDrawn="1"/>
        </p:nvCxnSpPr>
        <p:spPr>
          <a:xfrm flipH="1">
            <a:off x="4354385" y="6538913"/>
            <a:ext cx="722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D8F62463-3B27-4EFC-ABCE-4D02F165A9B3}"/>
              </a:ext>
            </a:extLst>
          </p:cNvPr>
          <p:cNvCxnSpPr/>
          <p:nvPr userDrawn="1"/>
        </p:nvCxnSpPr>
        <p:spPr>
          <a:xfrm flipH="1">
            <a:off x="4717403" y="6538913"/>
            <a:ext cx="722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45" r="100000">
                        <a14:foregroundMark x1="47757" y1="38095" x2="47757" y2="38095"/>
                        <a14:foregroundMark x1="49059" y1="53968" x2="49059" y2="53968"/>
                        <a14:foregroundMark x1="63386" y1="57143" x2="63386" y2="57143"/>
                        <a14:foregroundMark x1="63386" y1="67460" x2="63386" y2="67460"/>
                        <a14:foregroundMark x1="76411" y1="56746" x2="76411" y2="56746"/>
                        <a14:foregroundMark x1="78871" y1="50397" x2="78871" y2="50397"/>
                        <a14:foregroundMark x1="94211" y1="44841" x2="94211" y2="44841"/>
                        <a14:foregroundMark x1="90593" y1="41270" x2="90593" y2="41270"/>
                        <a14:foregroundMark x1="88423" y1="57937" x2="88423" y2="57937"/>
                        <a14:foregroundMark x1="92764" y1="70635" x2="92764" y2="706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0948" y="240707"/>
            <a:ext cx="1397292" cy="67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946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1"/>
            <a:ext cx="8233647" cy="4268337"/>
          </a:xfrm>
        </p:spPr>
        <p:txBody>
          <a:bodyPr/>
          <a:lstStyle>
            <a:lvl1pPr marL="2286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itchFamily="2" charset="2"/>
              <a:buBlip>
                <a:blip r:embed="rId2"/>
              </a:buBlip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IE"/>
              <a:t>Click to edit Master text styles</a:t>
            </a:r>
          </a:p>
          <a:p>
            <a:pPr lvl="0"/>
            <a:r>
              <a:rPr lang="en-IE"/>
              <a:t>Second level</a:t>
            </a:r>
          </a:p>
          <a:p>
            <a:pPr lvl="0"/>
            <a:r>
              <a:rPr lang="en-IE"/>
              <a:t>Third level</a:t>
            </a:r>
          </a:p>
          <a:p>
            <a:pPr lvl="0"/>
            <a:r>
              <a:rPr lang="en-IE"/>
              <a:t>Fourth level</a:t>
            </a:r>
          </a:p>
          <a:p>
            <a:pPr lvl="0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4"/>
            <a:ext cx="1134537" cy="2809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err="1"/>
              <a:t>SDSoC</a:t>
            </a:r>
            <a:r>
              <a:rPr lang="en-US" dirty="0"/>
              <a:t> Overview 12-</a:t>
            </a:r>
            <a:fld id="{BFCA2A5C-65D0-4F71-B4D8-734FF63F7E2F}" type="slidenum">
              <a:rPr smtClean="0"/>
              <a:pPr>
                <a:defRPr/>
              </a:pPr>
              <a:t>‹#›</a:t>
            </a:fld>
            <a:endParaRPr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6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3124200" y="6579165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Copyright 2015 Xilinx</a:t>
            </a:r>
          </a:p>
        </p:txBody>
      </p:sp>
    </p:spTree>
    <p:extLst>
      <p:ext uri="{BB962C8B-B14F-4D97-AF65-F5344CB8AC3E}">
        <p14:creationId xmlns:p14="http://schemas.microsoft.com/office/powerpoint/2010/main" val="2621361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0D492D-E599-4F0D-BA78-6EEA0311D34C}" type="datetime4">
              <a:rPr lang="en-US" altLang="zh-CN" smtClean="0"/>
              <a:t>September 20, 2024</a:t>
            </a:fld>
            <a:endParaRPr lang="en-US" altLang="zh-CN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02212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96752"/>
            <a:ext cx="4038600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96752"/>
            <a:ext cx="4038600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BBE8C-0A4B-43CE-9430-1242DFAA7339}" type="datetime4">
              <a:rPr lang="en-US" altLang="zh-CN" smtClean="0"/>
              <a:t>September 20, 2024</a:t>
            </a:fld>
            <a:endParaRPr lang="en-US" altLang="zh-CN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73408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341A39-4A90-477E-8107-2FD1A1C95399}" type="datetime4">
              <a:rPr lang="en-US" altLang="zh-CN" smtClean="0"/>
              <a:t>September 20, 2024</a:t>
            </a:fld>
            <a:endParaRPr lang="en-US" altLang="zh-CN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85283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22313" y="2624933"/>
            <a:ext cx="7772400" cy="2748283"/>
          </a:xfrm>
        </p:spPr>
        <p:txBody>
          <a:bodyPr anchor="t"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Char char="n"/>
              <a:tabLst/>
              <a:defRPr sz="2000" b="1" cap="all"/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单击此处编辑母版文本样式</a:t>
            </a:r>
            <a:b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</a:b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j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28800"/>
            <a:ext cx="7772400" cy="996131"/>
          </a:xfrm>
        </p:spPr>
        <p:txBody>
          <a:bodyPr anchor="b"/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zh-CN" altLang="en-US" sz="4000" b="1" cap="all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9EA72-D578-4F57-BEAD-86CF28FC678C}" type="datetime4">
              <a:rPr lang="en-US" altLang="zh-CN" smtClean="0"/>
              <a:t>September 20, 2024</a:t>
            </a:fld>
            <a:endParaRPr lang="en-US" altLang="zh-CN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99076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193800"/>
            <a:ext cx="3765550" cy="4927600"/>
          </a:xfrm>
        </p:spPr>
        <p:txBody>
          <a:bodyPr/>
          <a:lstStyle>
            <a:lvl1pPr marL="182880" indent="-173038">
              <a:spcBef>
                <a:spcPts val="0"/>
              </a:spcBef>
              <a:tabLst/>
              <a:defRPr sz="2000"/>
            </a:lvl1pPr>
            <a:lvl2pPr marL="457200" indent="-228600">
              <a:tabLst/>
              <a:defRPr sz="1800"/>
            </a:lvl2pPr>
            <a:lvl3pPr marL="631825" indent="-174625">
              <a:tabLst/>
              <a:defRPr sz="1600"/>
            </a:lvl3pPr>
            <a:lvl4pPr marL="746125" indent="-114300">
              <a:tabLst/>
              <a:defRPr sz="1400"/>
            </a:lvl4pPr>
            <a:lvl5pPr marL="915988" indent="-169863"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6450" y="1193800"/>
            <a:ext cx="3765550" cy="4927600"/>
          </a:xfrm>
        </p:spPr>
        <p:txBody>
          <a:bodyPr/>
          <a:lstStyle>
            <a:lvl1pPr marL="173736" indent="-173038">
              <a:spcBef>
                <a:spcPts val="0"/>
              </a:spcBef>
              <a:tabLst/>
              <a:defRPr sz="2000"/>
            </a:lvl1pPr>
            <a:lvl2pPr marL="403225" indent="-230188">
              <a:tabLst/>
              <a:defRPr sz="1800"/>
            </a:lvl2pPr>
            <a:lvl3pPr marL="571500" indent="-168275">
              <a:tabLst/>
              <a:defRPr sz="1600"/>
            </a:lvl3pPr>
            <a:lvl4pPr marL="685800" indent="-114300">
              <a:tabLst/>
              <a:defRPr sz="1400"/>
            </a:lvl4pPr>
            <a:lvl5pPr marL="860425" indent="-174625"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7607546-6874-DF43-9D9F-828C20612237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05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0010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143000"/>
            <a:ext cx="8458200" cy="49530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0826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0010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143000"/>
            <a:ext cx="4152900" cy="4953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143000"/>
            <a:ext cx="4152900" cy="4953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4618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5775" y="1109710"/>
            <a:ext cx="8286750" cy="491009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288036" indent="-137160">
              <a:buFont typeface="Arial" panose="020B0604020202020204" pitchFamily="34" charset="0"/>
              <a:buChar char="•"/>
              <a:defRPr sz="1500"/>
            </a:lvl2pPr>
            <a:lvl3pPr marL="425196" indent="-137160">
              <a:buFont typeface="Arial" panose="020B0604020202020204" pitchFamily="34" charset="0"/>
              <a:buChar char="•"/>
              <a:defRPr sz="1500"/>
            </a:lvl3pPr>
            <a:lvl4pPr marL="562356" indent="-137160">
              <a:buFont typeface="Arial" panose="020B0604020202020204" pitchFamily="34" charset="0"/>
              <a:buChar char="•"/>
              <a:defRPr sz="1500"/>
            </a:lvl4pPr>
            <a:lvl5pPr marL="699516" indent="-137160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32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B2B2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  <a:ea typeface="宋体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052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zh-CN" altLang="zh-CN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800">
                <a:solidFill>
                  <a:schemeClr val="hlink"/>
                </a:solidFill>
                <a:ea typeface="宋体" pitchFamily="2" charset="-122"/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800">
                <a:solidFill>
                  <a:schemeClr val="hlink"/>
                </a:solidFill>
                <a:ea typeface="宋体" pitchFamily="2" charset="-122"/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800">
                <a:solidFill>
                  <a:schemeClr val="accent2"/>
                </a:solidFill>
                <a:ea typeface="宋体" pitchFamily="2" charset="-122"/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800">
                <a:solidFill>
                  <a:schemeClr val="hlink"/>
                </a:solidFill>
                <a:ea typeface="宋体" pitchFamily="2" charset="-122"/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800">
                <a:solidFill>
                  <a:schemeClr val="accent2"/>
                </a:solidFill>
                <a:ea typeface="宋体" pitchFamily="2" charset="-122"/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800">
                <a:solidFill>
                  <a:schemeClr val="accent2"/>
                </a:solidFill>
                <a:ea typeface="宋体" pitchFamily="2" charset="-122"/>
              </a:endParaRPr>
            </a:p>
          </p:txBody>
        </p:sp>
      </p:grpSp>
      <p:sp>
        <p:nvSpPr>
          <p:cNvPr id="205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60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4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6752"/>
            <a:ext cx="8229600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539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D6C2F118-23C6-4D76-A422-251B03B97126}" type="datetime4">
              <a:rPr lang="en-US" altLang="zh-CN" smtClean="0"/>
              <a:t>September 20, 2024</a:t>
            </a:fld>
            <a:endParaRPr lang="en-US" altLang="zh-CN"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4" r:id="rId3"/>
    <p:sldLayoutId id="2147484046" r:id="rId4"/>
    <p:sldLayoutId id="2147484043" r:id="rId5"/>
    <p:sldLayoutId id="2147484048" r:id="rId6"/>
    <p:sldLayoutId id="2147484054" r:id="rId7"/>
    <p:sldLayoutId id="2147484055" r:id="rId8"/>
    <p:sldLayoutId id="2147484057" r:id="rId9"/>
    <p:sldLayoutId id="2147484058" r:id="rId10"/>
    <p:sldLayoutId id="2147484059" r:id="rId11"/>
    <p:sldLayoutId id="2147484060" r:id="rId12"/>
    <p:sldLayoutId id="2147484061" r:id="rId13"/>
    <p:sldLayoutId id="2147484062" r:id="rId14"/>
    <p:sldLayoutId id="2147484063" r:id="rId15"/>
    <p:sldLayoutId id="2147484064" r:id="rId16"/>
    <p:sldLayoutId id="2147484065" r:id="rId17"/>
    <p:sldLayoutId id="2147484067" r:id="rId18"/>
    <p:sldLayoutId id="2147484068" r:id="rId19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宋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宋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宋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1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beforewind/asic_labs.gi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000/nexys-a7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localhost:8000/nexys-a7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olofk/vidbo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campus.fudan.edu.cn/wwwfw/list.ht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oud.fudan.edu.cn/#routeview/s/C2EXjS4w" TargetMode="External"/><Relationship Id="rId5" Type="http://schemas.openxmlformats.org/officeDocument/2006/relationships/hyperlink" Target="https://cloud.fudan.edu.cn/#routeview/s/VXFd0Wgs" TargetMode="External"/><Relationship Id="rId4" Type="http://schemas.openxmlformats.org/officeDocument/2006/relationships/hyperlink" Target="https://cloud.fudan.edu.cn/#routeview/appdownloa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2971800" y="1828800"/>
            <a:ext cx="6019800" cy="2209800"/>
          </a:xfrm>
        </p:spPr>
        <p:txBody>
          <a:bodyPr/>
          <a:lstStyle/>
          <a:p>
            <a:r>
              <a:rPr lang="en-US" altLang="zh-CN" sz="3600" dirty="0">
                <a:solidFill>
                  <a:schemeClr val="bg1"/>
                </a:solidFill>
              </a:rPr>
              <a:t>lab2_</a:t>
            </a:r>
            <a:r>
              <a:rPr lang="zh-CN" altLang="en-US" sz="3600">
                <a:solidFill>
                  <a:schemeClr val="bg1"/>
                </a:solidFill>
              </a:rPr>
              <a:t>虚拟机</a:t>
            </a:r>
            <a:endParaRPr lang="zh-CN" altLang="en-US" sz="3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2971800" y="4267200"/>
            <a:ext cx="6019800" cy="1752600"/>
          </a:xfrm>
        </p:spPr>
        <p:txBody>
          <a:bodyPr/>
          <a:lstStyle/>
          <a:p>
            <a:r>
              <a:rPr lang="zh-CN" altLang="en-US" sz="2800" dirty="0"/>
              <a:t>尹文波</a:t>
            </a:r>
            <a:endParaRPr lang="en-US" altLang="zh-CN" sz="2800" dirty="0"/>
          </a:p>
          <a:p>
            <a:r>
              <a:rPr lang="en-US" altLang="zh-CN" sz="2800" dirty="0"/>
              <a:t>2024</a:t>
            </a:r>
            <a:r>
              <a:rPr lang="zh-CN" altLang="en-US" sz="2800" dirty="0"/>
              <a:t>年</a:t>
            </a:r>
            <a:r>
              <a:rPr lang="en-US" altLang="zh-CN" sz="2800" dirty="0"/>
              <a:t>9</a:t>
            </a:r>
            <a:r>
              <a:rPr lang="zh-CN" altLang="en-US" sz="2800" dirty="0"/>
              <a:t>月</a:t>
            </a:r>
            <a:r>
              <a:rPr lang="en-US" altLang="zh-CN" sz="2800" dirty="0"/>
              <a:t>20</a:t>
            </a:r>
            <a:r>
              <a:rPr lang="zh-CN" altLang="en-US" sz="2800" dirty="0"/>
              <a:t>日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285389925"/>
      </p:ext>
    </p:extLst>
  </p:cSld>
  <p:clrMapOvr>
    <a:masterClrMapping/>
  </p:clrMapOvr>
  <p:transition advTm="1587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2B756-DA34-4021-8BBA-C51BEE3D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-</a:t>
            </a:r>
            <a:r>
              <a:rPr lang="zh-CN" altLang="en-US" dirty="0"/>
              <a:t>虚拟机共享文件夹给</a:t>
            </a:r>
            <a:r>
              <a:rPr lang="en-US" altLang="zh-CN" dirty="0"/>
              <a:t>win</a:t>
            </a:r>
            <a:r>
              <a:rPr lang="zh-CN" altLang="en-US" dirty="0"/>
              <a:t>（</a:t>
            </a:r>
            <a:r>
              <a:rPr lang="en-US" altLang="zh-CN" dirty="0"/>
              <a:t>samba</a:t>
            </a:r>
            <a:r>
              <a:rPr lang="zh-CN" altLang="en-US" dirty="0"/>
              <a:t>服务器）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7787FF-4842-4D0B-B483-8DC0AA7051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虚拟机端</a:t>
            </a:r>
            <a:endParaRPr lang="en-US" altLang="zh-CN" dirty="0"/>
          </a:p>
          <a:p>
            <a:pPr lvl="1"/>
            <a:r>
              <a:rPr lang="en-US" altLang="zh-CN" dirty="0"/>
              <a:t>ifconfig</a:t>
            </a:r>
            <a:r>
              <a:rPr lang="zh-CN" altLang="en-US" dirty="0"/>
              <a:t>查询</a:t>
            </a:r>
            <a:r>
              <a:rPr lang="en-US" altLang="zh-CN" dirty="0" err="1"/>
              <a:t>ip</a:t>
            </a:r>
            <a:r>
              <a:rPr lang="zh-CN" altLang="en-US" dirty="0"/>
              <a:t>地址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F450D2-CB6E-472F-BF00-8552291F2A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win</a:t>
            </a:r>
            <a:r>
              <a:rPr lang="zh-CN" altLang="en-US" dirty="0"/>
              <a:t>端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1ACB03-6ADD-470F-A81C-806C8CB140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03479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CB30C-8A8A-41AE-AED8-1D992BE16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32BC50-4C5F-4575-AB32-5E2CEE80C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5554960" cy="4968552"/>
          </a:xfrm>
        </p:spPr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git</a:t>
            </a:r>
            <a:r>
              <a:rPr lang="zh-CN" altLang="en-US" dirty="0"/>
              <a:t>工具</a:t>
            </a:r>
            <a:r>
              <a:rPr lang="en-US" altLang="zh-CN" dirty="0"/>
              <a:t>(</a:t>
            </a:r>
            <a:r>
              <a:rPr lang="zh-CN" altLang="en-US" dirty="0"/>
              <a:t>虚拟机已有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下载实验教程，拷贝到虚拟机目录</a:t>
            </a:r>
            <a:r>
              <a:rPr lang="en-US" altLang="zh-CN" dirty="0"/>
              <a:t>/home/</a:t>
            </a:r>
            <a:r>
              <a:rPr lang="en-US" altLang="zh-CN" dirty="0" err="1"/>
              <a:t>asic</a:t>
            </a:r>
            <a:r>
              <a:rPr lang="en-US" altLang="zh-CN" dirty="0"/>
              <a:t>/labs</a:t>
            </a:r>
          </a:p>
          <a:p>
            <a:pPr lvl="1"/>
            <a:r>
              <a:rPr lang="en-US" altLang="zh-CN" dirty="0"/>
              <a:t>git clone </a:t>
            </a:r>
            <a:r>
              <a:rPr lang="en-US" altLang="zh-CN" dirty="0">
                <a:hlinkClick r:id="rId2"/>
              </a:rPr>
              <a:t>https://github.com/beforewind/asic_labs.git</a:t>
            </a:r>
            <a:endParaRPr lang="en-US" altLang="zh-CN" dirty="0"/>
          </a:p>
          <a:p>
            <a:r>
              <a:rPr lang="zh-CN" altLang="en-US" dirty="0"/>
              <a:t>生成仿真器的可执行程序</a:t>
            </a:r>
            <a:endParaRPr lang="en-US" altLang="zh-CN" dirty="0"/>
          </a:p>
          <a:p>
            <a:pPr lvl="1"/>
            <a:r>
              <a:rPr lang="en-US" altLang="zh-CN" dirty="0"/>
              <a:t>cd</a:t>
            </a:r>
            <a:r>
              <a:rPr lang="zh-CN" altLang="en-US" dirty="0"/>
              <a:t> </a:t>
            </a:r>
            <a:r>
              <a:rPr lang="en-US" altLang="zh-CN" dirty="0"/>
              <a:t>Simulators/</a:t>
            </a:r>
            <a:r>
              <a:rPr lang="en-US" altLang="zh-CN" dirty="0" err="1"/>
              <a:t>verilatorSIM_ViDBo</a:t>
            </a:r>
            <a:endParaRPr lang="en-US" altLang="zh-CN" dirty="0"/>
          </a:p>
          <a:p>
            <a:pPr lvl="1"/>
            <a:r>
              <a:rPr lang="en-US" altLang="zh-CN" dirty="0"/>
              <a:t>make</a:t>
            </a:r>
            <a:endParaRPr lang="zh-CN" altLang="en-US" dirty="0"/>
          </a:p>
          <a:p>
            <a:r>
              <a:rPr lang="zh-CN" altLang="en-US" dirty="0"/>
              <a:t>编译测试程序</a:t>
            </a:r>
            <a:endParaRPr lang="en-US" altLang="zh-CN" dirty="0"/>
          </a:p>
          <a:p>
            <a:pPr lvl="1"/>
            <a:r>
              <a:rPr lang="zh-CN" altLang="en-US" dirty="0"/>
              <a:t>打开</a:t>
            </a:r>
            <a:r>
              <a:rPr lang="en-US" altLang="zh-CN" dirty="0"/>
              <a:t>Catapult Studio</a:t>
            </a:r>
            <a:r>
              <a:rPr lang="zh-CN" altLang="en-US" dirty="0"/>
              <a:t>，打开文件夹</a:t>
            </a:r>
            <a:r>
              <a:rPr lang="en-US" altLang="zh-CN" dirty="0"/>
              <a:t>examples/</a:t>
            </a:r>
            <a:r>
              <a:rPr lang="en-US" altLang="zh-CN" dirty="0" err="1"/>
              <a:t>LedsSwitches_C</a:t>
            </a:r>
            <a:r>
              <a:rPr lang="en-US" altLang="zh-CN" dirty="0"/>
              <a:t>-Lang</a:t>
            </a:r>
          </a:p>
          <a:p>
            <a:pPr lvl="1"/>
            <a:r>
              <a:rPr lang="zh-CN" altLang="en-US" dirty="0"/>
              <a:t>打开过程中询问是否配置</a:t>
            </a:r>
            <a:r>
              <a:rPr lang="en-US" altLang="zh-CN" dirty="0" err="1"/>
              <a:t>cmake</a:t>
            </a:r>
            <a:r>
              <a:rPr lang="zh-CN" altLang="en-US" dirty="0"/>
              <a:t>工程，选择“是”</a:t>
            </a:r>
            <a:endParaRPr lang="en-US" altLang="zh-CN" dirty="0"/>
          </a:p>
          <a:p>
            <a:pPr lvl="1"/>
            <a:r>
              <a:rPr lang="zh-CN" altLang="en-US" dirty="0"/>
              <a:t>选择</a:t>
            </a:r>
            <a:r>
              <a:rPr lang="en-US" altLang="zh-CN" dirty="0"/>
              <a:t>Platform</a:t>
            </a:r>
          </a:p>
          <a:p>
            <a:pPr lvl="1"/>
            <a:r>
              <a:rPr lang="zh-CN" altLang="en-US" dirty="0"/>
              <a:t>选择编译器</a:t>
            </a:r>
            <a:r>
              <a:rPr lang="en-US" altLang="zh-CN" dirty="0"/>
              <a:t>kit</a:t>
            </a:r>
          </a:p>
          <a:p>
            <a:pPr lvl="1"/>
            <a:r>
              <a:rPr lang="en-US" altLang="zh-CN" dirty="0"/>
              <a:t>Build</a:t>
            </a:r>
            <a:r>
              <a:rPr lang="zh-CN" altLang="en-US" dirty="0"/>
              <a:t>，生成</a:t>
            </a:r>
            <a:r>
              <a:rPr lang="en-US" altLang="zh-CN" dirty="0"/>
              <a:t>elf</a:t>
            </a:r>
            <a:r>
              <a:rPr lang="zh-CN" altLang="en-US" dirty="0"/>
              <a:t>文件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3F3741-284F-4528-B051-8D0D49ACB5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1CD86B-1050-4BF5-BB3C-F037F88D2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385" y="385976"/>
            <a:ext cx="2411760" cy="748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4AB04D-E9F8-44CF-854E-772BB3F3F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570" y="1271167"/>
            <a:ext cx="2929389" cy="27524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D1A79A-348B-4C0F-A0AC-67355E200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570" y="4027935"/>
            <a:ext cx="2947641" cy="275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3959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295D7-8442-434A-8500-1080CCA6D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CA35F-705D-4FB1-A1BB-B3D5D9670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生成</a:t>
            </a:r>
            <a:r>
              <a:rPr lang="en-US" altLang="zh-CN" dirty="0"/>
              <a:t>.</a:t>
            </a:r>
            <a:r>
              <a:rPr lang="en-US" altLang="zh-CN" dirty="0" err="1"/>
              <a:t>vh</a:t>
            </a:r>
            <a:r>
              <a:rPr lang="zh-CN" altLang="en-US" dirty="0"/>
              <a:t>，用于仿真</a:t>
            </a:r>
            <a:endParaRPr lang="en-US" altLang="zh-CN" dirty="0"/>
          </a:p>
          <a:p>
            <a:pPr lvl="1"/>
            <a:r>
              <a:rPr lang="en-US" altLang="zh-CN" dirty="0"/>
              <a:t>cd examples/</a:t>
            </a:r>
            <a:r>
              <a:rPr lang="en-US" altLang="zh-CN" dirty="0" err="1"/>
              <a:t>LedsSwitches_C</a:t>
            </a:r>
            <a:r>
              <a:rPr lang="en-US" altLang="zh-CN" dirty="0"/>
              <a:t>-Lang/</a:t>
            </a:r>
            <a:r>
              <a:rPr lang="en-US" altLang="zh-CN" dirty="0" err="1"/>
              <a:t>commandLine</a:t>
            </a:r>
            <a:endParaRPr lang="en-US" altLang="zh-CN" dirty="0"/>
          </a:p>
          <a:p>
            <a:pPr lvl="1"/>
            <a:r>
              <a:rPr lang="en-US" altLang="zh-CN" dirty="0"/>
              <a:t>make </a:t>
            </a:r>
            <a:r>
              <a:rPr lang="en-US" altLang="zh-CN" dirty="0" err="1"/>
              <a:t>LedsSwitches.vh</a:t>
            </a:r>
            <a:r>
              <a:rPr lang="zh-CN" altLang="en-US" dirty="0"/>
              <a:t>，生成用于仿真的</a:t>
            </a:r>
            <a:r>
              <a:rPr lang="en-US" altLang="zh-CN" dirty="0" err="1"/>
              <a:t>verilog</a:t>
            </a:r>
            <a:r>
              <a:rPr lang="zh-CN" altLang="en-US" dirty="0"/>
              <a:t>头文件</a:t>
            </a:r>
            <a:endParaRPr lang="en-US" altLang="zh-CN" dirty="0"/>
          </a:p>
          <a:p>
            <a:pPr lvl="1"/>
            <a:r>
              <a:rPr lang="en-US" altLang="zh-CN" dirty="0"/>
              <a:t>make </a:t>
            </a:r>
            <a:r>
              <a:rPr lang="en-US" altLang="zh-CN" dirty="0" err="1"/>
              <a:t>LedsSwitches.dis</a:t>
            </a:r>
            <a:r>
              <a:rPr lang="zh-CN" altLang="en-US" dirty="0"/>
              <a:t>，生成汇编代码</a:t>
            </a:r>
            <a:endParaRPr lang="en-US" altLang="zh-CN" dirty="0"/>
          </a:p>
          <a:p>
            <a:pPr lvl="1"/>
            <a:r>
              <a:rPr lang="en-US" altLang="zh-CN" dirty="0"/>
              <a:t>make </a:t>
            </a:r>
            <a:r>
              <a:rPr lang="en-US" altLang="zh-CN" dirty="0" err="1"/>
              <a:t>LedsSwitches.bin</a:t>
            </a:r>
            <a:r>
              <a:rPr lang="zh-CN" altLang="en-US" dirty="0"/>
              <a:t>，生成</a:t>
            </a:r>
            <a:r>
              <a:rPr lang="en-US" altLang="zh-CN" dirty="0"/>
              <a:t>bin</a:t>
            </a:r>
            <a:r>
              <a:rPr lang="zh-CN" altLang="en-US" dirty="0"/>
              <a:t>，可以用来作为仿真</a:t>
            </a:r>
            <a:r>
              <a:rPr lang="en-US" altLang="zh-CN" dirty="0"/>
              <a:t>memory</a:t>
            </a:r>
            <a:r>
              <a:rPr lang="zh-CN" altLang="en-US" dirty="0"/>
              <a:t>的初始化文件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65D385-B047-4ED3-A72C-50BF4E211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ABA9E4-D7D5-47E5-8E69-571BB34E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79905"/>
            <a:ext cx="6300192" cy="10971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0ABC78-5B17-48E4-A841-11BA3F76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313" y="4541596"/>
            <a:ext cx="6267503" cy="165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3850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3FCC3-EDEA-4EB9-9C84-A8525265A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使用虚拟开发板仿真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ACE195-079F-44E5-BB2C-2C7C1BBF4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启动仿真</a:t>
            </a:r>
            <a:endParaRPr lang="en-GB" altLang="zh-CN" dirty="0"/>
          </a:p>
          <a:p>
            <a:pPr lvl="1"/>
            <a:r>
              <a:rPr lang="en-GB" altLang="zh-CN" dirty="0"/>
              <a:t>cd examples/</a:t>
            </a:r>
            <a:r>
              <a:rPr lang="en-GB" altLang="zh-CN" dirty="0" err="1"/>
              <a:t>LedsSwitches_C</a:t>
            </a:r>
            <a:r>
              <a:rPr lang="en-GB" altLang="zh-CN" dirty="0"/>
              <a:t>-Lang/</a:t>
            </a:r>
            <a:r>
              <a:rPr lang="en-GB" altLang="zh-CN" dirty="0" err="1"/>
              <a:t>commandLine</a:t>
            </a:r>
            <a:endParaRPr lang="en-GB" altLang="zh-CN" dirty="0"/>
          </a:p>
          <a:p>
            <a:pPr lvl="1"/>
            <a:r>
              <a:rPr lang="en-GB" altLang="zh-CN" dirty="0"/>
              <a:t>../../../Simulators/</a:t>
            </a:r>
            <a:r>
              <a:rPr lang="en-GB" altLang="zh-CN" dirty="0" err="1"/>
              <a:t>verilatorSIM_ViDBo</a:t>
            </a:r>
            <a:r>
              <a:rPr lang="en-GB" altLang="zh-CN" dirty="0"/>
              <a:t>/</a:t>
            </a:r>
            <a:r>
              <a:rPr lang="en-GB" altLang="zh-CN" dirty="0" err="1"/>
              <a:t>Vrvfpgasim</a:t>
            </a:r>
            <a:r>
              <a:rPr lang="en-GB" altLang="zh-CN" dirty="0"/>
              <a:t> +</a:t>
            </a:r>
            <a:r>
              <a:rPr lang="en-GB" altLang="zh-CN" dirty="0" err="1"/>
              <a:t>ram_init_file</a:t>
            </a:r>
            <a:r>
              <a:rPr lang="en-GB" altLang="zh-CN" dirty="0"/>
              <a:t>=</a:t>
            </a:r>
            <a:r>
              <a:rPr lang="en-GB" altLang="zh-CN" dirty="0" err="1"/>
              <a:t>LedsSwitches.vh</a:t>
            </a:r>
            <a:endParaRPr lang="en-GB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开启虚拟开发板</a:t>
            </a:r>
            <a:endParaRPr lang="en-US" altLang="zh-CN" dirty="0"/>
          </a:p>
          <a:p>
            <a:pPr lvl="1"/>
            <a:r>
              <a:rPr lang="en-US" altLang="zh-CN" dirty="0"/>
              <a:t>cd Simulators/</a:t>
            </a:r>
            <a:r>
              <a:rPr lang="en-US" altLang="zh-CN" dirty="0" err="1"/>
              <a:t>verilatorSIM_ViDBo</a:t>
            </a:r>
            <a:endParaRPr lang="en-US" altLang="zh-CN" dirty="0"/>
          </a:p>
          <a:p>
            <a:pPr lvl="1"/>
            <a:r>
              <a:rPr lang="en-GB" altLang="zh-CN" dirty="0"/>
              <a:t>python3 -m </a:t>
            </a:r>
            <a:r>
              <a:rPr lang="en-GB" altLang="zh-CN" dirty="0" err="1"/>
              <a:t>http.server</a:t>
            </a:r>
            <a:r>
              <a:rPr lang="en-GB" altLang="zh-CN" dirty="0"/>
              <a:t> --directory NexysA7board/</a:t>
            </a:r>
          </a:p>
          <a:p>
            <a:pPr lvl="1"/>
            <a:endParaRPr lang="en-GB" altLang="zh-CN" dirty="0"/>
          </a:p>
          <a:p>
            <a:pPr lvl="1"/>
            <a:endParaRPr lang="en-GB" altLang="zh-CN" dirty="0"/>
          </a:p>
          <a:p>
            <a:pPr lvl="1"/>
            <a:endParaRPr lang="en-GB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C969BE-DD3E-463B-86CA-029445950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90012C-623A-47CF-B3D0-225A4554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32" y="2492896"/>
            <a:ext cx="7884368" cy="80489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0C8458-EA61-40A2-B3DC-5C2FE2D0A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64" y="4869160"/>
            <a:ext cx="8229600" cy="33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9206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A901E8B-0489-4F99-B0EE-DFCEF2452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76" y="2204864"/>
            <a:ext cx="7646879" cy="43823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79695E4-2545-44E9-A9C7-33767778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实验：运行</a:t>
            </a:r>
            <a:r>
              <a:rPr lang="en-US" altLang="zh-CN" dirty="0" err="1"/>
              <a:t>LedsSwitches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0CA2A6-574B-4465-A28C-07A6740D8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打开浏览器</a:t>
            </a:r>
            <a:endParaRPr lang="en-US" altLang="zh-CN" dirty="0"/>
          </a:p>
          <a:p>
            <a:pPr lvl="1"/>
            <a:r>
              <a:rPr lang="zh-CN" altLang="en-US" dirty="0"/>
              <a:t>输入：</a:t>
            </a:r>
            <a:r>
              <a:rPr lang="en-GB" altLang="zh-CN" u="sng" dirty="0">
                <a:hlinkClick r:id="rId4"/>
              </a:rPr>
              <a:t>http://localhost:8000/nexys-a7.html</a:t>
            </a:r>
            <a:endParaRPr lang="en-GB" altLang="zh-CN" u="sng" dirty="0"/>
          </a:p>
          <a:p>
            <a:pPr lvl="1"/>
            <a:r>
              <a:rPr lang="en-GB" altLang="zh-CN" dirty="0"/>
              <a:t>connect to board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9F0914-62DB-4C7E-AAC1-EAF5B0C306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557280-43EE-4B7D-B6E4-FE8765B4F977}"/>
              </a:ext>
            </a:extLst>
          </p:cNvPr>
          <p:cNvSpPr/>
          <p:nvPr/>
        </p:nvSpPr>
        <p:spPr>
          <a:xfrm>
            <a:off x="4716016" y="5301208"/>
            <a:ext cx="2016224" cy="504056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CC02DA-949E-4BA7-8D61-223A963A132D}"/>
              </a:ext>
            </a:extLst>
          </p:cNvPr>
          <p:cNvSpPr/>
          <p:nvPr/>
        </p:nvSpPr>
        <p:spPr>
          <a:xfrm>
            <a:off x="2195737" y="5888360"/>
            <a:ext cx="6343718" cy="636984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CDE749-099F-4B74-B514-B4BE3503D276}"/>
              </a:ext>
            </a:extLst>
          </p:cNvPr>
          <p:cNvSpPr/>
          <p:nvPr/>
        </p:nvSpPr>
        <p:spPr>
          <a:xfrm>
            <a:off x="892576" y="4653136"/>
            <a:ext cx="3751432" cy="648072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17690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2C105-95D9-4666-AD2F-2E12ABE0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实验：串口输出</a:t>
            </a:r>
            <a:r>
              <a:rPr lang="en-US" altLang="zh-CN" dirty="0"/>
              <a:t>HelloWorld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4AE8-03F6-4D9D-B3FC-3C750DD7B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打开浏览器</a:t>
            </a:r>
            <a:endParaRPr lang="en-US" altLang="zh-CN" dirty="0"/>
          </a:p>
          <a:p>
            <a:pPr lvl="1"/>
            <a:r>
              <a:rPr lang="zh-CN" altLang="en-US" dirty="0"/>
              <a:t>输入：</a:t>
            </a:r>
            <a:r>
              <a:rPr lang="en-GB" altLang="zh-CN" u="sng" dirty="0">
                <a:hlinkClick r:id="rId2"/>
              </a:rPr>
              <a:t>http://localhost:8000/nexys-a7.html</a:t>
            </a:r>
            <a:endParaRPr lang="en-GB" altLang="zh-CN" u="sng" dirty="0"/>
          </a:p>
          <a:p>
            <a:pPr lvl="1"/>
            <a:r>
              <a:rPr lang="en-GB" altLang="zh-CN" dirty="0"/>
              <a:t>connect to board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4DA5E5-A456-4973-8945-ED4704C632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E046DE-7AE8-4F42-B947-2C1F4BCFB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63" y="2348880"/>
            <a:ext cx="7277754" cy="43204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D55455A-6701-4339-8F5A-77DBE4AD6C58}"/>
              </a:ext>
            </a:extLst>
          </p:cNvPr>
          <p:cNvSpPr/>
          <p:nvPr/>
        </p:nvSpPr>
        <p:spPr>
          <a:xfrm>
            <a:off x="4716016" y="3212976"/>
            <a:ext cx="3168352" cy="648072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290F1F-380B-459E-B8C9-E3C002FDD116}"/>
              </a:ext>
            </a:extLst>
          </p:cNvPr>
          <p:cNvSpPr/>
          <p:nvPr/>
        </p:nvSpPr>
        <p:spPr>
          <a:xfrm>
            <a:off x="2411759" y="5888360"/>
            <a:ext cx="6127695" cy="636984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C0ADAEF-0B1A-4411-8C3D-6402AF8437AF}"/>
              </a:ext>
            </a:extLst>
          </p:cNvPr>
          <p:cNvSpPr/>
          <p:nvPr/>
        </p:nvSpPr>
        <p:spPr>
          <a:xfrm>
            <a:off x="1236363" y="2907060"/>
            <a:ext cx="3483514" cy="881980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89315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A2A52-E8D6-434F-AE83-DA8E6731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其它软件工具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4FD6BB-86E9-4CAC-8125-AFB5CCAF1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虚拟机</a:t>
            </a:r>
            <a:r>
              <a:rPr lang="en-US" altLang="zh-CN" dirty="0"/>
              <a:t>ubuntu2204</a:t>
            </a:r>
          </a:p>
          <a:p>
            <a:pPr lvl="1"/>
            <a:r>
              <a:rPr lang="zh-CN" altLang="en-US" dirty="0"/>
              <a:t>配置</a:t>
            </a:r>
            <a:r>
              <a:rPr lang="en-US" altLang="zh-CN" dirty="0" err="1"/>
              <a:t>cpu</a:t>
            </a:r>
            <a:r>
              <a:rPr lang="zh-CN" altLang="en-US" dirty="0"/>
              <a:t>、内存、硬盘</a:t>
            </a:r>
            <a:endParaRPr lang="en-US" altLang="zh-CN" dirty="0"/>
          </a:p>
          <a:p>
            <a:pPr lvl="1"/>
            <a:r>
              <a:rPr lang="zh-CN" altLang="en-US" dirty="0"/>
              <a:t>共享</a:t>
            </a:r>
            <a:r>
              <a:rPr lang="en-US" altLang="zh-CN" dirty="0"/>
              <a:t>win</a:t>
            </a:r>
            <a:r>
              <a:rPr lang="zh-CN" altLang="en-US" dirty="0"/>
              <a:t>文件夹到</a:t>
            </a:r>
            <a:r>
              <a:rPr lang="en-US" altLang="zh-CN" dirty="0"/>
              <a:t>ubuntu</a:t>
            </a:r>
          </a:p>
          <a:p>
            <a:pPr lvl="1"/>
            <a:r>
              <a:rPr lang="en-US" altLang="zh-CN" dirty="0"/>
              <a:t>samba</a:t>
            </a:r>
            <a:r>
              <a:rPr lang="zh-CN" altLang="en-US" dirty="0"/>
              <a:t>映射目录到</a:t>
            </a:r>
            <a:r>
              <a:rPr lang="en-US" altLang="zh-CN" dirty="0"/>
              <a:t>win</a:t>
            </a:r>
            <a:r>
              <a:rPr lang="zh-CN" altLang="en-US" dirty="0"/>
              <a:t>驱动器</a:t>
            </a:r>
            <a:endParaRPr lang="en-US" altLang="zh-CN" dirty="0"/>
          </a:p>
          <a:p>
            <a:r>
              <a:rPr lang="zh-CN" altLang="en-US" dirty="0"/>
              <a:t>构建工具</a:t>
            </a:r>
            <a:endParaRPr lang="en-US" altLang="zh-CN" dirty="0"/>
          </a:p>
          <a:p>
            <a:pPr lvl="1"/>
            <a:r>
              <a:rPr lang="en-US" altLang="zh-CN" dirty="0"/>
              <a:t>make</a:t>
            </a:r>
          </a:p>
          <a:p>
            <a:pPr lvl="1"/>
            <a:r>
              <a:rPr lang="en-US" altLang="zh-CN" dirty="0" err="1"/>
              <a:t>cmake</a:t>
            </a:r>
            <a:endParaRPr lang="en-US" altLang="zh-CN" dirty="0"/>
          </a:p>
          <a:p>
            <a:pPr lvl="1"/>
            <a:r>
              <a:rPr lang="en-US" altLang="zh-CN" dirty="0"/>
              <a:t>git</a:t>
            </a:r>
          </a:p>
          <a:p>
            <a:pPr lvl="1"/>
            <a:r>
              <a:rPr lang="en-US" altLang="zh-CN" dirty="0"/>
              <a:t>python</a:t>
            </a:r>
          </a:p>
          <a:p>
            <a:r>
              <a:rPr lang="en-US" altLang="zh-CN" dirty="0"/>
              <a:t>IDE</a:t>
            </a:r>
          </a:p>
          <a:p>
            <a:pPr lvl="1"/>
            <a:r>
              <a:rPr lang="en-US" altLang="zh-CN" dirty="0"/>
              <a:t>Visual Studio</a:t>
            </a:r>
          </a:p>
          <a:p>
            <a:pPr lvl="1"/>
            <a:r>
              <a:rPr lang="en-US" altLang="zh-CN" dirty="0"/>
              <a:t>Qt Creator</a:t>
            </a:r>
          </a:p>
          <a:p>
            <a:pPr lvl="1"/>
            <a:r>
              <a:rPr lang="en-US" altLang="zh-CN" dirty="0"/>
              <a:t>Visual Studio Code</a:t>
            </a:r>
          </a:p>
          <a:p>
            <a:pPr lvl="2"/>
            <a:r>
              <a:rPr lang="en-US" altLang="zh-CN" dirty="0"/>
              <a:t>Catapult Studio</a:t>
            </a:r>
          </a:p>
          <a:p>
            <a:pPr lvl="2"/>
            <a:r>
              <a:rPr lang="en-US" altLang="zh-CN" dirty="0" err="1"/>
              <a:t>ssh</a:t>
            </a:r>
            <a:r>
              <a:rPr lang="zh-CN" altLang="en-US" dirty="0"/>
              <a:t>远程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B117C5-D17C-4D29-A1A7-57C82AB647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74274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F5862-288A-4B87-8021-D04407E19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Catapult Studio</a:t>
            </a:r>
            <a:r>
              <a:rPr lang="zh-CN" altLang="en-US" dirty="0"/>
              <a:t>调试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D1C791-B824-4724-8500-627D67E03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2E58687-212C-4AA8-9E9D-3E3DA5383EB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5611"/>
            <a:ext cx="8229600" cy="399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0804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A19553-1274-49B8-8F24-BC65D8C35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虚拟开发板仿真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17E85A9-461D-4A1B-B434-8C9961262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RVfpgaEL2-ViDBo</a:t>
            </a:r>
          </a:p>
          <a:p>
            <a:pPr lvl="1"/>
            <a:r>
              <a:rPr lang="en-GB" altLang="zh-CN" dirty="0"/>
              <a:t>Virtual </a:t>
            </a:r>
            <a:r>
              <a:rPr lang="en-GB" altLang="zh-CN" dirty="0" err="1"/>
              <a:t>Nexys</a:t>
            </a:r>
            <a:r>
              <a:rPr lang="en-GB" altLang="zh-CN" dirty="0"/>
              <a:t> A7 Board (</a:t>
            </a:r>
            <a:r>
              <a:rPr lang="en-GB" altLang="zh-CN" u="sng" dirty="0">
                <a:hlinkClick r:id="rId2"/>
              </a:rPr>
              <a:t>https://github.com/olofk/vidbo</a:t>
            </a:r>
            <a:r>
              <a:rPr lang="en-GB" altLang="zh-CN" dirty="0"/>
              <a:t>) 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227F53-43EA-401A-A1E9-CB9B149BA3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7" name="Imagen 1423538642">
            <a:extLst>
              <a:ext uri="{FF2B5EF4-FFF2-40B4-BE49-F238E27FC236}">
                <a16:creationId xmlns:a16="http://schemas.microsoft.com/office/drawing/2014/main" id="{DCF894B9-5457-486C-B9C0-C22909778EA0}"/>
              </a:ext>
            </a:extLst>
          </p:cNvPr>
          <p:cNvPicPr>
            <a:picLocks noGrp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2057102"/>
            <a:ext cx="40386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7903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020CF6-75DF-4D87-BF84-3CD44737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-</a:t>
            </a:r>
            <a:r>
              <a:rPr lang="zh-CN" altLang="en-US" dirty="0"/>
              <a:t>下载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4A8C7F-BCA3-46E4-A4C6-F2BC80AC0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登录</a:t>
            </a:r>
            <a:r>
              <a:rPr lang="en-US" altLang="zh-CN" dirty="0" err="1"/>
              <a:t>ehall</a:t>
            </a:r>
            <a:r>
              <a:rPr lang="zh-CN" altLang="en-US" dirty="0"/>
              <a:t>，下载</a:t>
            </a:r>
            <a:r>
              <a:rPr lang="en-US" altLang="zh-CN" dirty="0" err="1"/>
              <a:t>MotionPro</a:t>
            </a:r>
            <a:r>
              <a:rPr lang="zh-CN" altLang="en-US" dirty="0"/>
              <a:t>并用</a:t>
            </a:r>
            <a:r>
              <a:rPr lang="en-US" altLang="zh-CN" dirty="0"/>
              <a:t>VPN</a:t>
            </a:r>
            <a:r>
              <a:rPr lang="zh-CN" altLang="en-US" dirty="0"/>
              <a:t>连接到校园网</a:t>
            </a:r>
            <a:endParaRPr lang="en-US" altLang="zh-CN" dirty="0"/>
          </a:p>
          <a:p>
            <a:pPr lvl="1"/>
            <a:r>
              <a:rPr lang="en-US" altLang="zh-CN" dirty="0">
                <a:hlinkClick r:id="rId3"/>
              </a:rPr>
              <a:t>https://icampus.fudan.edu.cn/wwwfw/list.htm</a:t>
            </a:r>
            <a:r>
              <a:rPr lang="en-US" altLang="zh-CN" dirty="0"/>
              <a:t>   </a:t>
            </a:r>
          </a:p>
          <a:p>
            <a:r>
              <a:rPr lang="zh-CN" altLang="en-US" dirty="0"/>
              <a:t>下载并安装复旦云盘</a:t>
            </a:r>
            <a:r>
              <a:rPr lang="en-US" altLang="zh-CN" dirty="0"/>
              <a:t>FudanCloud-setup-4.0.2.exe</a:t>
            </a:r>
          </a:p>
          <a:p>
            <a:pPr lvl="1"/>
            <a:r>
              <a:rPr lang="zh-CN" altLang="zh-CN" dirty="0">
                <a:hlinkClick r:id="rId4"/>
              </a:rPr>
              <a:t>https://cloud.fudan.edu.cn/#routeview/appdownload</a:t>
            </a:r>
            <a:endParaRPr lang="en-US" altLang="zh-CN" dirty="0"/>
          </a:p>
          <a:p>
            <a:r>
              <a:rPr lang="zh-CN" altLang="en-US" dirty="0"/>
              <a:t>从复旦云盘下载虚拟机、</a:t>
            </a:r>
            <a:r>
              <a:rPr lang="en-US" altLang="zh-CN" dirty="0" err="1"/>
              <a:t>vmware</a:t>
            </a:r>
            <a:r>
              <a:rPr lang="zh-CN" altLang="en-US" dirty="0"/>
              <a:t>安装文件等工具</a:t>
            </a:r>
            <a:endParaRPr lang="en-US" altLang="zh-CN" dirty="0"/>
          </a:p>
          <a:p>
            <a:pPr lvl="1"/>
            <a:r>
              <a:rPr lang="en-US" altLang="zh-CN" dirty="0"/>
              <a:t>asic_u2204</a:t>
            </a:r>
            <a:r>
              <a:rPr lang="zh-CN" altLang="en-US" dirty="0"/>
              <a:t>目录：</a:t>
            </a:r>
            <a:r>
              <a:rPr lang="en-US" altLang="zh-CN" dirty="0"/>
              <a:t> </a:t>
            </a:r>
            <a:r>
              <a:rPr lang="en-US" altLang="zh-CN" dirty="0">
                <a:hlinkClick r:id="rId5"/>
              </a:rPr>
              <a:t>https://cloud.fudan.edu.cn/#routeview/s/VXFd0Wgs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 err="1"/>
              <a:t>asic_software</a:t>
            </a:r>
            <a:r>
              <a:rPr lang="zh-CN" altLang="en-US" dirty="0"/>
              <a:t>目录： </a:t>
            </a:r>
            <a:r>
              <a:rPr lang="en-US" altLang="zh-CN" dirty="0">
                <a:hlinkClick r:id="rId6"/>
              </a:rPr>
              <a:t>https://cloud.fudan.edu.cn/#routeview/s/C2EXjS4w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安装虚拟机软件（</a:t>
            </a:r>
            <a:r>
              <a:rPr lang="en-US" altLang="zh-CN" dirty="0" err="1"/>
              <a:t>asic_software</a:t>
            </a:r>
            <a:r>
              <a:rPr lang="zh-CN" altLang="en-US" dirty="0"/>
              <a:t>目录），个人免费使用无需</a:t>
            </a:r>
            <a:r>
              <a:rPr lang="en-US" altLang="zh-CN" dirty="0"/>
              <a:t>license</a:t>
            </a:r>
          </a:p>
          <a:p>
            <a:pPr lvl="1"/>
            <a:r>
              <a:rPr lang="en-US" altLang="zh-CN" dirty="0"/>
              <a:t>VMwareWorkstationPro_V17.5.2.23775571.exe</a:t>
            </a:r>
          </a:p>
          <a:p>
            <a:pPr lvl="1"/>
            <a:endParaRPr lang="zh-CN" altLang="en-US" sz="11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D48293-A742-4F1C-A238-FD71E6BAE6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39916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53FD0E-C729-4855-AF7F-85648115A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-</a:t>
            </a:r>
            <a:r>
              <a:rPr lang="zh-CN" altLang="en-US" dirty="0"/>
              <a:t>虚拟机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9DE3C1-B209-4435-9EBF-5DE43ADE3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VMware Workstation Pro</a:t>
            </a:r>
            <a:r>
              <a:rPr lang="zh-CN" altLang="en-US" dirty="0"/>
              <a:t>打开登录虚拟机</a:t>
            </a:r>
            <a:endParaRPr lang="en-US" altLang="zh-CN" dirty="0"/>
          </a:p>
          <a:p>
            <a:pPr lvl="1"/>
            <a:r>
              <a:rPr lang="zh-CN" altLang="en-US" dirty="0"/>
              <a:t>如有询问，选择“我复制了该虚拟机”</a:t>
            </a:r>
          </a:p>
          <a:p>
            <a:pPr lvl="1"/>
            <a:r>
              <a:rPr lang="en-US" altLang="zh-CN" dirty="0"/>
              <a:t>user</a:t>
            </a:r>
            <a:r>
              <a:rPr lang="zh-CN" altLang="en-US" dirty="0"/>
              <a:t>：</a:t>
            </a:r>
            <a:r>
              <a:rPr lang="en-US" altLang="zh-CN" dirty="0" err="1"/>
              <a:t>asic</a:t>
            </a:r>
            <a:endParaRPr lang="en-US" altLang="zh-CN" dirty="0"/>
          </a:p>
          <a:p>
            <a:pPr lvl="1"/>
            <a:r>
              <a:rPr lang="en-US" altLang="zh-CN" dirty="0"/>
              <a:t>password</a:t>
            </a:r>
            <a:r>
              <a:rPr lang="zh-CN" altLang="en-US" dirty="0"/>
              <a:t>：</a:t>
            </a:r>
            <a:r>
              <a:rPr lang="en-US" altLang="zh-CN" dirty="0"/>
              <a:t>123456</a:t>
            </a:r>
          </a:p>
          <a:p>
            <a:pPr lvl="1"/>
            <a:r>
              <a:rPr lang="en-US" altLang="zh-CN" dirty="0" err="1"/>
              <a:t>sudo</a:t>
            </a:r>
            <a:r>
              <a:rPr lang="zh-CN" altLang="en-US" dirty="0"/>
              <a:t>的密码：</a:t>
            </a:r>
            <a:r>
              <a:rPr lang="en-US" altLang="zh-CN" dirty="0"/>
              <a:t>123456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A77388-D1BA-48D1-BE5D-52E21BFD79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7D2481-82DF-463E-88B6-B3A11FDF5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884588"/>
            <a:ext cx="6072374" cy="379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3697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8F08EA-1E3A-483E-95B6-A1FE14A5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-</a:t>
            </a:r>
            <a:r>
              <a:rPr lang="zh-CN" altLang="en-US" dirty="0"/>
              <a:t>虚拟机软件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03881A-1571-49E6-B096-880FC02E07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已经安装的软件</a:t>
            </a:r>
            <a:endParaRPr lang="en-US" altLang="zh-CN" dirty="0"/>
          </a:p>
          <a:p>
            <a:pPr lvl="1"/>
            <a:r>
              <a:rPr lang="en-US" altLang="zh-CN" dirty="0"/>
              <a:t>visual studio code</a:t>
            </a:r>
          </a:p>
          <a:p>
            <a:pPr lvl="1"/>
            <a:r>
              <a:rPr lang="en-US" altLang="zh-CN" dirty="0"/>
              <a:t>catapult studio</a:t>
            </a:r>
          </a:p>
          <a:p>
            <a:pPr lvl="1"/>
            <a:r>
              <a:rPr lang="en-US" altLang="zh-CN" dirty="0"/>
              <a:t>python3</a:t>
            </a:r>
            <a:r>
              <a:rPr lang="zh-CN" altLang="en-US" dirty="0"/>
              <a:t>，</a:t>
            </a:r>
            <a:r>
              <a:rPr lang="en-US" altLang="zh-CN" dirty="0"/>
              <a:t>3.10.12</a:t>
            </a:r>
          </a:p>
          <a:p>
            <a:pPr lvl="1"/>
            <a:r>
              <a:rPr lang="en-US" altLang="zh-CN" dirty="0" err="1"/>
              <a:t>verilator</a:t>
            </a:r>
            <a:r>
              <a:rPr lang="zh-CN" altLang="en-US" dirty="0"/>
              <a:t>，</a:t>
            </a:r>
            <a:r>
              <a:rPr lang="en-US" altLang="zh-CN" dirty="0"/>
              <a:t>v5.026</a:t>
            </a:r>
            <a:r>
              <a:rPr lang="zh-CN" altLang="en-US" dirty="0"/>
              <a:t>，路径：</a:t>
            </a:r>
            <a:r>
              <a:rPr lang="en-US" altLang="zh-CN" dirty="0"/>
              <a:t>/home/</a:t>
            </a:r>
            <a:r>
              <a:rPr lang="en-US" altLang="zh-CN" dirty="0" err="1"/>
              <a:t>asic</a:t>
            </a:r>
            <a:r>
              <a:rPr lang="en-US" altLang="zh-CN" dirty="0"/>
              <a:t>/tools/</a:t>
            </a:r>
            <a:r>
              <a:rPr lang="en-US" altLang="zh-CN" dirty="0" err="1"/>
              <a:t>verilator</a:t>
            </a:r>
            <a:endParaRPr lang="en-US" altLang="zh-CN" dirty="0"/>
          </a:p>
          <a:p>
            <a:pPr lvl="1"/>
            <a:r>
              <a:rPr lang="en-US" altLang="zh-CN" dirty="0" err="1"/>
              <a:t>iverilog</a:t>
            </a:r>
            <a:endParaRPr lang="en-US" altLang="zh-CN" dirty="0"/>
          </a:p>
          <a:p>
            <a:pPr lvl="1"/>
            <a:r>
              <a:rPr lang="en-US" altLang="zh-CN" dirty="0" err="1"/>
              <a:t>risc</a:t>
            </a:r>
            <a:r>
              <a:rPr lang="en-US" altLang="zh-CN" dirty="0"/>
              <a:t>-v</a:t>
            </a:r>
            <a:r>
              <a:rPr lang="zh-CN" altLang="en-US" dirty="0"/>
              <a:t>编译工具链，路径：</a:t>
            </a:r>
            <a:r>
              <a:rPr lang="en-US" altLang="zh-CN" dirty="0"/>
              <a:t>/opt/</a:t>
            </a:r>
            <a:r>
              <a:rPr lang="en-US" altLang="zh-CN" dirty="0" err="1"/>
              <a:t>imgtec</a:t>
            </a:r>
            <a:r>
              <a:rPr lang="en-US" altLang="zh-CN" dirty="0"/>
              <a:t>/catapult-sdk_1.9.1</a:t>
            </a:r>
            <a:endParaRPr lang="zh-CN" altLang="en-US" dirty="0"/>
          </a:p>
          <a:p>
            <a:pPr lvl="1"/>
            <a:r>
              <a:rPr lang="en-US" altLang="zh-CN" dirty="0"/>
              <a:t>git</a:t>
            </a:r>
          </a:p>
          <a:p>
            <a:pPr lvl="1"/>
            <a:r>
              <a:rPr lang="en-US" altLang="zh-CN" dirty="0" err="1"/>
              <a:t>cmake</a:t>
            </a:r>
            <a:r>
              <a:rPr lang="en-US" altLang="zh-CN" dirty="0"/>
              <a:t>, 3.22.1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54EDB87-AAA4-4A65-BD17-E060C386AE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升级软件命令</a:t>
            </a:r>
            <a:endParaRPr lang="en-US" altLang="zh-CN" dirty="0"/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apt-get update</a:t>
            </a:r>
          </a:p>
          <a:p>
            <a:pPr lvl="1"/>
            <a:r>
              <a:rPr lang="en-US" altLang="zh-CN" dirty="0" err="1"/>
              <a:t>sudo</a:t>
            </a:r>
            <a:r>
              <a:rPr lang="en-US" altLang="zh-CN" dirty="0"/>
              <a:t> apt-get upgrade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AC32EF-F19B-4D79-9991-2A0A64789A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00408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503175-8756-4C25-B45F-E6A3FA2FB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-</a:t>
            </a:r>
            <a:r>
              <a:rPr lang="zh-CN" altLang="en-US" dirty="0"/>
              <a:t>编辑虚拟机设置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3E934F-D849-4969-9995-95F4552D9E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3A48D1-974F-4424-A2F1-BDD3417BD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3010059" cy="50131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4A727D7-BA2A-4E1A-9515-846E9BCA3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484784"/>
            <a:ext cx="3681270" cy="42719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236C7B0-5B4C-473D-A22D-C253F1773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145" y="2420888"/>
            <a:ext cx="3489655" cy="40770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BF4CB3F-52F0-4B64-8EFD-CBE1B6E2A92F}"/>
              </a:ext>
            </a:extLst>
          </p:cNvPr>
          <p:cNvSpPr txBox="1"/>
          <p:nvPr/>
        </p:nvSpPr>
        <p:spPr>
          <a:xfrm>
            <a:off x="3397760" y="1054110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建议内存</a:t>
            </a:r>
            <a:r>
              <a:rPr lang="en-US" altLang="zh-CN" dirty="0"/>
              <a:t>&gt;=8G</a:t>
            </a:r>
            <a:r>
              <a:rPr lang="zh-CN" altLang="en-US" dirty="0"/>
              <a:t>，</a:t>
            </a:r>
            <a:r>
              <a:rPr lang="en-US" altLang="zh-CN" dirty="0"/>
              <a:t>CPU</a:t>
            </a:r>
            <a:r>
              <a:rPr lang="zh-CN" altLang="en-US" dirty="0"/>
              <a:t>数量设为电脑一半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65A1DD0-5816-4F1C-90C7-ACA5DF6A9E94}"/>
              </a:ext>
            </a:extLst>
          </p:cNvPr>
          <p:cNvSpPr/>
          <p:nvPr/>
        </p:nvSpPr>
        <p:spPr>
          <a:xfrm>
            <a:off x="6178873" y="2045161"/>
            <a:ext cx="3168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网络使用</a:t>
            </a:r>
            <a:r>
              <a:rPr lang="en-US" altLang="zh-CN" dirty="0"/>
              <a:t>NAT</a:t>
            </a:r>
            <a:r>
              <a:rPr lang="zh-CN" altLang="en-US" dirty="0"/>
              <a:t>模式（已设置）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AD4E472-426B-492A-ADEB-482560942207}"/>
              </a:ext>
            </a:extLst>
          </p:cNvPr>
          <p:cNvSpPr/>
          <p:nvPr/>
        </p:nvSpPr>
        <p:spPr>
          <a:xfrm>
            <a:off x="404186" y="2924944"/>
            <a:ext cx="1359502" cy="288032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B585163-9583-406C-9CA6-FBB3D4E0ED8D}"/>
              </a:ext>
            </a:extLst>
          </p:cNvPr>
          <p:cNvSpPr/>
          <p:nvPr/>
        </p:nvSpPr>
        <p:spPr>
          <a:xfrm>
            <a:off x="4180387" y="1809408"/>
            <a:ext cx="1359502" cy="611479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AD4E472-426B-492A-ADEB-482560942207}"/>
              </a:ext>
            </a:extLst>
          </p:cNvPr>
          <p:cNvSpPr/>
          <p:nvPr/>
        </p:nvSpPr>
        <p:spPr>
          <a:xfrm>
            <a:off x="6967890" y="3153988"/>
            <a:ext cx="1359502" cy="1139108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26063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92B756-DA34-4021-8BBA-C51BEE3D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-win</a:t>
            </a:r>
            <a:r>
              <a:rPr lang="zh-CN" altLang="en-US" dirty="0"/>
              <a:t>共享文件夹给虚拟机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7787FF-4842-4D0B-B483-8DC0AA7051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添加</a:t>
            </a:r>
            <a:r>
              <a:rPr lang="en-US" altLang="zh-CN" dirty="0"/>
              <a:t>win</a:t>
            </a:r>
            <a:r>
              <a:rPr lang="zh-CN" altLang="en-US" dirty="0"/>
              <a:t>的共享目录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F450D2-CB6E-472F-BF00-8552291F2A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在虚拟机中查看共享文件夹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1ACB03-6ADD-470F-A81C-806C8CB140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DDF513-7C3B-4CC8-8812-3247581A8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16832"/>
            <a:ext cx="3466341" cy="40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5584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英文学术报告范例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沉稳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EEACA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97184</TotalTime>
  <Words>629</Words>
  <Application>Microsoft Office PowerPoint</Application>
  <PresentationFormat>全屏显示(4:3)</PresentationFormat>
  <Paragraphs>125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宋体</vt:lpstr>
      <vt:lpstr>Arial</vt:lpstr>
      <vt:lpstr>Arial Black</vt:lpstr>
      <vt:lpstr>Calibri</vt:lpstr>
      <vt:lpstr>Times New Roman</vt:lpstr>
      <vt:lpstr>Wingdings</vt:lpstr>
      <vt:lpstr>英文学术报告范例</vt:lpstr>
      <vt:lpstr>lab2_虚拟机</vt:lpstr>
      <vt:lpstr>其它软件工具</vt:lpstr>
      <vt:lpstr>Catapult Studio调试</vt:lpstr>
      <vt:lpstr>虚拟开发板仿真</vt:lpstr>
      <vt:lpstr>实验-下载</vt:lpstr>
      <vt:lpstr>实验-虚拟机</vt:lpstr>
      <vt:lpstr>实验-虚拟机软件</vt:lpstr>
      <vt:lpstr>实验-编辑虚拟机设置</vt:lpstr>
      <vt:lpstr>实验-win共享文件夹给虚拟机</vt:lpstr>
      <vt:lpstr>实验-虚拟机共享文件夹给win（samba服务器）</vt:lpstr>
      <vt:lpstr>实验</vt:lpstr>
      <vt:lpstr>实验</vt:lpstr>
      <vt:lpstr>使用虚拟开发板仿真</vt:lpstr>
      <vt:lpstr>实验：运行LedsSwitches</vt:lpstr>
      <vt:lpstr>实验：串口输出HelloWorld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</dc:title>
  <dc:creator>Administrator</dc:creator>
  <cp:lastModifiedBy>Administrator</cp:lastModifiedBy>
  <cp:revision>9452</cp:revision>
  <cp:lastPrinted>2024-09-13T14:20:38Z</cp:lastPrinted>
  <dcterms:created xsi:type="dcterms:W3CDTF">2014-09-16T00:06:32Z</dcterms:created>
  <dcterms:modified xsi:type="dcterms:W3CDTF">2024-09-20T01:24:29Z</dcterms:modified>
</cp:coreProperties>
</file>